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82" r:id="rId6"/>
    <p:sldId id="265" r:id="rId7"/>
    <p:sldId id="271" r:id="rId8"/>
    <p:sldId id="260" r:id="rId9"/>
    <p:sldId id="272" r:id="rId10"/>
    <p:sldId id="284" r:id="rId11"/>
    <p:sldId id="269" r:id="rId12"/>
    <p:sldId id="267" r:id="rId13"/>
    <p:sldId id="268" r:id="rId14"/>
    <p:sldId id="270" r:id="rId15"/>
    <p:sldId id="273" r:id="rId16"/>
    <p:sldId id="274" r:id="rId17"/>
    <p:sldId id="279" r:id="rId18"/>
    <p:sldId id="276" r:id="rId19"/>
    <p:sldId id="280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186EA6-EA19-4164-8EE4-BC364DC1D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AC37F8D-FC36-4743-9A87-2AA73EF1E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BCC35F-7A3C-48C1-8BE9-C28C174F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398A3E-345C-4B23-951A-E662BE5F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B1C280-1A3A-4D24-8B1B-F9FD0322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38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C8217A-A56A-4185-ADB3-4997A70E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8AAF913-716E-4D2D-A84A-A37682921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579547-C184-42A7-92DC-C89A96F7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17F3A6-AA50-4C2E-A240-DF1EC470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AEC79D-6551-41CF-8BC9-70F1CB77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61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CA90CED-0ADA-4D9B-8ABB-911B5ED36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DDBEDB1-1276-4DD2-846F-8D909E031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742BDA-923A-4064-8FE0-5D5E5B9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1BA06F-EFC2-4C51-AA3D-63F174EC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D1FAC9-0FC7-4EA4-8949-3EEFC560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9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7797C-9474-4A3A-BB80-CB2C8880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73B0B5-0CDA-4201-A99D-5D148BD5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F4BEE5-138E-4F25-8E25-C3403C2F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5DD641-E49A-4CEA-9401-F3E6321F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0EBF4C-E135-4093-9F30-B44BD0E2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53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BAFFD1-09DF-4C29-86BC-3AF7F6E8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2BE23D2-A83F-4279-B1F7-3D3B5A453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37FACA-B4B7-4EDE-AB7A-F332A2EE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5DF43D-3C80-437E-BCBD-FD280CB0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8F8F99-00ED-415A-B43D-E48ECC2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00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8833E-C38A-40C3-952A-18492BAC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96AB9C-AA9E-4C61-A334-06585C579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2EAE90-F778-4E85-8468-553D149DD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C28063-D05A-4D9F-A535-B1D2DC41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791776C-01FC-4ECE-A675-A39EF61C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FFE0CFD-3B8F-4831-9580-2346B779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05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66690D-A6BF-4A62-86FC-9FDB2EAB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D2EBED-DB7F-4F1D-BC43-0BF68D83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C932623-8C67-4FEE-895F-915BDC7A9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047B5D2-7E49-423A-83F1-BB4C38475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D88572-00BD-4F9D-98E3-D7B3228D4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66424BA-341B-4585-91B3-67DC8C8D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7CF3D90-37C4-450B-A70D-AC4D0132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BD143C-3876-4AE3-87B8-6EC7E789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72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5E7EB4-CA01-41E3-BBD5-76250586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D70605-BBB0-4C61-BBB0-31C677CF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93B840-650D-4F06-BEA3-6FA1D3B2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597FACC-D189-430B-B541-B6B9A7CC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6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2FA7428-CC33-4114-BF77-E5600E33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BCDD7E4-E468-4E50-97A2-F490EA0B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B18A3C8-B3CF-40DD-828F-E3ABED76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44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FF3485-7FF1-4C86-8B77-2A438238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EEA23F-A620-48C6-B2CE-C03E80E40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5E95D5-558F-47BC-A0D3-B26BB6FEF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423BC1A-BEA3-4F39-9902-B203CF23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E122407-8C4F-479F-AEE1-003F3C35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21F1E8A-3EDE-48E4-8C2B-BC39A174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57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416A62-EA05-4294-AEE4-15D7FE60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3F42909-6E67-4A0B-B015-A7913CAB9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D4A46B9-8A7E-4E4E-BC67-73C0C5149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FB25C94-B354-4CAB-8A15-E9FC264E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5F7EC0-57A5-462D-BB12-A632D55B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2707ABF-0308-4649-B571-178AE9DD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09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72ED78C-F2A1-44BA-A7D4-CABA0C45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248908-AD94-4244-9EF4-BCBB997D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97F41F-6EDA-42E3-93F8-7B064D9F1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7FF9-1A38-4E64-9164-3E5A1FFD807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95FF52-2988-4E7D-ACE5-16EC95EAF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2A1DF9-1E76-409C-87F0-184A5F3C2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BF49-2B39-47C9-9C23-F2661B4C9D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12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2D3A59-8BDE-44E7-B69C-15B47CF3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hu-HU" sz="8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ERDÉLY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DDF1A55-6DB2-4AC5-A3AE-796C23A47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hu-HU" sz="32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„ahogy a  történelemtanárod látja”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23233D7-5285-4919-BAC6-06278A5C3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3978" y="178918"/>
            <a:ext cx="4283311" cy="49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1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9709F6-819A-4A9B-B299-52B516DA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956BBB-7B91-4BF1-8CC5-4F1F5C3E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331C4F13-3AB4-4BD8-B1A2-76809863E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52D8231F-00FF-4EE0-B405-28CC397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C80BB271-C270-4FB5-B9F1-D81F239E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1BDA5F0C-5FEC-4DA5-A154-3EC7AA69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42B9BC-62E1-4F01-AE2D-4143126B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DC25E7B-C9C3-48DF-8BF6-4CA51553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Erdélyi Fejedelemség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C6EE41-CA51-7B8B-167A-3B9CB58E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543175"/>
            <a:ext cx="3385635" cy="3363846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8" name="Kép 7" descr="A képen szöveg, könyv, régi látható&#10;&#10;Automatikusan generált leírás">
            <a:extLst>
              <a:ext uri="{FF2B5EF4-FFF2-40B4-BE49-F238E27FC236}">
                <a16:creationId xmlns:a16="http://schemas.microsoft.com/office/drawing/2014/main" id="{9911EF2D-39A0-4C19-B3E0-A978D0824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5" y="524378"/>
            <a:ext cx="1981953" cy="2747262"/>
          </a:xfrm>
          <a:prstGeom prst="rect">
            <a:avLst/>
          </a:prstGeom>
        </p:spPr>
      </p:pic>
      <p:pic>
        <p:nvPicPr>
          <p:cNvPr id="6" name="Kép 5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3D028DEE-1A15-491A-A602-4E58CE641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65" y="3678052"/>
            <a:ext cx="2980215" cy="1974393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CDBC746-DE73-4E59-9D0C-47372B333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33" y="2011796"/>
            <a:ext cx="7088722" cy="53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térkép látható&#10;&#10;Automatikusan generált leírás">
            <a:extLst>
              <a:ext uri="{FF2B5EF4-FFF2-40B4-BE49-F238E27FC236}">
                <a16:creationId xmlns:a16="http://schemas.microsoft.com/office/drawing/2014/main" id="{A5A99C47-4BC8-4C88-AF24-3F7B34DA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83" y="49904"/>
            <a:ext cx="9336947" cy="64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83FEA23-320B-4953-BCEE-83AC6A64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33337"/>
            <a:ext cx="109156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D5D3CE8-6534-4899-B698-BB3C6848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313485-7BF2-43EA-9239-5BAA3034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DECC8AEA-4B25-44FA-B040-C34B0FEB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88C5D63D-E29B-48C0-9453-20000B702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48D22C82-28FA-4F3A-8B17-C11CC2EBA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F037018E-FAF9-46CE-A969-6BC7426A6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6A11D-8AB8-4EEA-B839-065E3408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827BEA00-8F47-4BE7-9A06-6199C99E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Bethlen Gábor</a:t>
            </a:r>
          </a:p>
        </p:txBody>
      </p:sp>
      <p:pic>
        <p:nvPicPr>
          <p:cNvPr id="4" name="Tartalom helye 3" descr="A képen objektum, érme látható&#10;&#10;Automatikusan generált leírás">
            <a:extLst>
              <a:ext uri="{FF2B5EF4-FFF2-40B4-BE49-F238E27FC236}">
                <a16:creationId xmlns:a16="http://schemas.microsoft.com/office/drawing/2014/main" id="{4B51167F-FFDC-40FD-9E20-5E58663C0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88" y="3117851"/>
            <a:ext cx="3478213" cy="1739106"/>
          </a:xfrm>
        </p:spPr>
      </p:pic>
      <p:pic>
        <p:nvPicPr>
          <p:cNvPr id="5" name="Tartalom helye 4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57B7AD8B-63AE-461A-9B56-01EFEBFBD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-5" b="-5"/>
          <a:stretch/>
        </p:blipFill>
        <p:spPr>
          <a:xfrm>
            <a:off x="1529032" y="2123586"/>
            <a:ext cx="3569933" cy="440237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F95C68-AB6E-4C79-8764-E43667ACD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8605" y="2486034"/>
            <a:ext cx="0" cy="341071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A képen kültéri, égbolt, út, talaj látható&#10;&#10;Automatikusan generált leírás">
            <a:extLst>
              <a:ext uri="{FF2B5EF4-FFF2-40B4-BE49-F238E27FC236}">
                <a16:creationId xmlns:a16="http://schemas.microsoft.com/office/drawing/2014/main" id="{B058AC38-0F96-4529-9653-1203DC6BF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16" y="1044798"/>
            <a:ext cx="3257160" cy="48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8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1874A7EA-9E87-4D80-8AF6-D01E92059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5" y="720293"/>
            <a:ext cx="3989715" cy="3889971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szöveg, személy, beltéri, csoport látható&#10;&#10;Automatikusan generált leírás">
            <a:extLst>
              <a:ext uri="{FF2B5EF4-FFF2-40B4-BE49-F238E27FC236}">
                <a16:creationId xmlns:a16="http://schemas.microsoft.com/office/drawing/2014/main" id="{24BC8FFB-D50A-4C63-BB27-08A15C13B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90" y="893533"/>
            <a:ext cx="7595745" cy="54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6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2B85AD0-400A-4BE2-A6B5-C388417F7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Kép 10" descr="A képen térkép látható&#10;&#10;Automatikusan generált leírás">
            <a:extLst>
              <a:ext uri="{FF2B5EF4-FFF2-40B4-BE49-F238E27FC236}">
                <a16:creationId xmlns:a16="http://schemas.microsoft.com/office/drawing/2014/main" id="{4EFDDB10-4A3D-406C-AA1D-FC840137C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r="4494" b="-2"/>
          <a:stretch/>
        </p:blipFill>
        <p:spPr>
          <a:xfrm>
            <a:off x="8717677" y="583229"/>
            <a:ext cx="3130857" cy="3130877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E8B53093-DFD2-4E65-9F62-AC224679F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r="12358" b="-3"/>
          <a:stretch/>
        </p:blipFill>
        <p:spPr>
          <a:xfrm>
            <a:off x="3256268" y="108094"/>
            <a:ext cx="2623201" cy="2623209"/>
          </a:xfrm>
          <a:prstGeom prst="rect">
            <a:avLst/>
          </a:prstGeom>
        </p:spPr>
      </p:pic>
      <p:pic>
        <p:nvPicPr>
          <p:cNvPr id="5" name="Kép 4" descr="A képen szöveg, személy, beltéri, fiú látható&#10;&#10;Automatikusan generált leírás">
            <a:extLst>
              <a:ext uri="{FF2B5EF4-FFF2-40B4-BE49-F238E27FC236}">
                <a16:creationId xmlns:a16="http://schemas.microsoft.com/office/drawing/2014/main" id="{B66DBCED-3D0E-4701-97D5-6F599D4A8C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0754"/>
          <a:stretch/>
        </p:blipFill>
        <p:spPr>
          <a:xfrm>
            <a:off x="436241" y="751973"/>
            <a:ext cx="2605020" cy="2604992"/>
          </a:xfrm>
          <a:prstGeom prst="rect">
            <a:avLst/>
          </a:prstGeom>
        </p:spPr>
      </p:pic>
      <p:pic>
        <p:nvPicPr>
          <p:cNvPr id="9" name="Kép 8" descr="A képen térkép látható&#10;&#10;Automatikusan generált leírás">
            <a:extLst>
              <a:ext uri="{FF2B5EF4-FFF2-40B4-BE49-F238E27FC236}">
                <a16:creationId xmlns:a16="http://schemas.microsoft.com/office/drawing/2014/main" id="{737EF25F-5EB0-4F3D-AF6D-B7B10589B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r="12777" b="3"/>
          <a:stretch/>
        </p:blipFill>
        <p:spPr>
          <a:xfrm>
            <a:off x="5879469" y="1418264"/>
            <a:ext cx="2626052" cy="2626078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reeform 46">
            <a:extLst>
              <a:ext uri="{FF2B5EF4-FFF2-40B4-BE49-F238E27FC236}">
                <a16:creationId xmlns:a16="http://schemas.microsoft.com/office/drawing/2014/main" id="{3725BB1C-49AA-4AE1-A42C-040D4B1FB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52210ED6-839C-480C-8080-36FAF48B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9775E2-DFA7-46B6-8571-40E41FB80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E325636-7F60-4699-93DF-034DF350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14" y="4458361"/>
            <a:ext cx="4490646" cy="1655384"/>
          </a:xfrm>
        </p:spPr>
        <p:txBody>
          <a:bodyPr>
            <a:normAutofit/>
          </a:bodyPr>
          <a:lstStyle/>
          <a:p>
            <a:pPr algn="r"/>
            <a:r>
              <a:rPr lang="hu-HU" sz="3600" dirty="0">
                <a:solidFill>
                  <a:srgbClr val="FFFFFF"/>
                </a:solidFill>
              </a:rPr>
              <a:t>Erdély további sorsa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74E4C-3D72-4892-89A4-E28878B8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19" y="4492406"/>
            <a:ext cx="5367267" cy="1587294"/>
          </a:xfrm>
        </p:spPr>
        <p:txBody>
          <a:bodyPr anchor="ctr">
            <a:noAutofit/>
          </a:bodyPr>
          <a:lstStyle/>
          <a:p>
            <a:r>
              <a:rPr lang="hu-HU" sz="20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XVII. Sz-</a:t>
            </a:r>
            <a:r>
              <a:rPr lang="hu-HU" sz="2000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tól</a:t>
            </a:r>
            <a:r>
              <a:rPr lang="hu-HU" sz="20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Habsburg Birodalom egy tartománya (Magyarországtól elválasztva)</a:t>
            </a:r>
          </a:p>
          <a:p>
            <a:r>
              <a:rPr lang="hu-HU" sz="20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1848-ban egyesül Magyarországgal – </a:t>
            </a:r>
          </a:p>
          <a:p>
            <a:r>
              <a:rPr lang="hu-HU" sz="20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majd ismét elválasztják (Bach-korszak)</a:t>
            </a:r>
          </a:p>
          <a:p>
            <a:r>
              <a:rPr lang="hu-HU" sz="20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kiegyezés után az Osztrák-Magyar Monarchia keretében Magyarországhoz tartozott</a:t>
            </a:r>
          </a:p>
        </p:txBody>
      </p:sp>
    </p:spTree>
    <p:extLst>
      <p:ext uri="{BB962C8B-B14F-4D97-AF65-F5344CB8AC3E}">
        <p14:creationId xmlns:p14="http://schemas.microsoft.com/office/powerpoint/2010/main" val="401670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94323FB-609C-4397-9BDD-E5A1F1F2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Trianon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27A56F87-B073-42DC-ABA9-7932EBA8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hu-HU" sz="2400"/>
          </a:p>
        </p:txBody>
      </p:sp>
      <p:pic>
        <p:nvPicPr>
          <p:cNvPr id="7" name="Kép 6" descr="A képen térkép látható&#10;&#10;Automatikusan generált leírás">
            <a:extLst>
              <a:ext uri="{FF2B5EF4-FFF2-40B4-BE49-F238E27FC236}">
                <a16:creationId xmlns:a16="http://schemas.microsoft.com/office/drawing/2014/main" id="{A52BF83C-BA55-4997-A0A3-EC2848D65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68" y="1717261"/>
            <a:ext cx="8673910" cy="50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85E2D62-6A8C-4B49-8C17-4F16BA3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03" y="807361"/>
            <a:ext cx="10264697" cy="1212102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második bécsi döntés</a:t>
            </a:r>
            <a:endParaRPr lang="hu-HU" sz="4000" dirty="0">
              <a:solidFill>
                <a:srgbClr val="FFFFFF"/>
              </a:solidFill>
            </a:endParaRPr>
          </a:p>
        </p:txBody>
      </p:sp>
      <p:pic>
        <p:nvPicPr>
          <p:cNvPr id="11" name="Tartalom helye 10" descr="A képen szöveg, kültéri, épület, út látható&#10;&#10;Automatikusan generált leírás">
            <a:extLst>
              <a:ext uri="{FF2B5EF4-FFF2-40B4-BE49-F238E27FC236}">
                <a16:creationId xmlns:a16="http://schemas.microsoft.com/office/drawing/2014/main" id="{09D69BB8-8DB1-4EAB-9302-53A3AEE4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2" y="2926804"/>
            <a:ext cx="3637440" cy="2728080"/>
          </a:xfrm>
          <a:prstGeom prst="rect">
            <a:avLst/>
          </a:prstGeom>
        </p:spPr>
      </p:pic>
      <p:pic>
        <p:nvPicPr>
          <p:cNvPr id="13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8C52D1F1-45CD-403B-993B-81BFDF881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97" y="2341849"/>
            <a:ext cx="7128007" cy="4276802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FA4A8313-16AF-4F6B-98FA-D357A2E7F772}"/>
              </a:ext>
            </a:extLst>
          </p:cNvPr>
          <p:cNvSpPr txBox="1"/>
          <p:nvPr/>
        </p:nvSpPr>
        <p:spPr>
          <a:xfrm>
            <a:off x="1273258" y="5819562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Visszakerül Észak-Erdély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8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1F9817D-0B31-4CBB-8314-AA22CE46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FFFF"/>
                </a:solidFill>
              </a:rPr>
              <a:t>Erdély - Székelyföld ma</a:t>
            </a:r>
          </a:p>
        </p:txBody>
      </p:sp>
      <p:pic>
        <p:nvPicPr>
          <p:cNvPr id="7" name="Tartalom helye 6" descr="A képen fű, táncos, sport, személy látható&#10;&#10;Automatikusan generált leírás">
            <a:extLst>
              <a:ext uri="{FF2B5EF4-FFF2-40B4-BE49-F238E27FC236}">
                <a16:creationId xmlns:a16="http://schemas.microsoft.com/office/drawing/2014/main" id="{A0AAAFC2-5544-444F-AD00-BF4651583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40" y="528651"/>
            <a:ext cx="4681855" cy="3113433"/>
          </a:xfrm>
        </p:spPr>
      </p:pic>
      <p:pic>
        <p:nvPicPr>
          <p:cNvPr id="5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DB4DD6F9-5D56-4774-863A-A0E8C583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" y="2511173"/>
            <a:ext cx="5628527" cy="3996254"/>
          </a:xfrm>
          <a:prstGeom prst="rect">
            <a:avLst/>
          </a:prstGeom>
        </p:spPr>
      </p:pic>
      <p:pic>
        <p:nvPicPr>
          <p:cNvPr id="10" name="Kép 9" descr="A képen fű, hegy, égbolt, kültéri látható&#10;&#10;Automatikusan generált leírás">
            <a:extLst>
              <a:ext uri="{FF2B5EF4-FFF2-40B4-BE49-F238E27FC236}">
                <a16:creationId xmlns:a16="http://schemas.microsoft.com/office/drawing/2014/main" id="{92F067ED-42C8-4BA3-8B8C-50D907B00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32" y="2964063"/>
            <a:ext cx="5047929" cy="33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artalom helye 6" descr="A képen kültéri, fű, hegy, természet látható&#10;&#10;Automatikusan generált leírás">
            <a:extLst>
              <a:ext uri="{FF2B5EF4-FFF2-40B4-BE49-F238E27FC236}">
                <a16:creationId xmlns:a16="http://schemas.microsoft.com/office/drawing/2014/main" id="{B20209B2-0EF8-407A-AA04-F38FBF228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84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79" name="Rectangle 7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BC4B395-BED2-4CC9-BAD4-834901C3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Jó utat kívánok az osztálynak!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EE054BE3-583C-1E88-A941-961D8A9F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1507" y="5669430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Judit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néni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Kép 19" descr="A képen hegy, ház, fű, kültéri látható&#10;&#10;Automatikusan generált leírás">
            <a:extLst>
              <a:ext uri="{FF2B5EF4-FFF2-40B4-BE49-F238E27FC236}">
                <a16:creationId xmlns:a16="http://schemas.microsoft.com/office/drawing/2014/main" id="{4232D986-C679-4E0B-ABA4-3FFE560B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r="26203" b="2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2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2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61D1465-4DD3-4E91-807F-67EE184F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A csodálatos Erdély!</a:t>
            </a:r>
          </a:p>
        </p:txBody>
      </p:sp>
      <p:pic>
        <p:nvPicPr>
          <p:cNvPr id="12" name="Kép 11" descr="A képen fa, kültéri, szikla, természet látható&#10;&#10;Automatikusan generált leírás">
            <a:extLst>
              <a:ext uri="{FF2B5EF4-FFF2-40B4-BE49-F238E27FC236}">
                <a16:creationId xmlns:a16="http://schemas.microsoft.com/office/drawing/2014/main" id="{A5F32A2F-D286-4A45-ADD8-8F17B29B5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9961" b="-2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10" name="Tartalom helye 9" descr="A képen fa, víz, égbolt, kültéri látható&#10;&#10;Automatikusan generált leírás">
            <a:extLst>
              <a:ext uri="{FF2B5EF4-FFF2-40B4-BE49-F238E27FC236}">
                <a16:creationId xmlns:a16="http://schemas.microsoft.com/office/drawing/2014/main" id="{5D2E2375-166D-44D6-9EDA-F2098D157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" b="2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05A36D6-59F2-0A94-2643-CFA4A918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Földrajzi-történelmi-politikai alakulat Közép-Európában, a Kárpát-medence keleti részén, a mai Románia területén</a:t>
            </a:r>
          </a:p>
          <a:p>
            <a:r>
              <a:rPr 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Latinul Transsylvania („Erdőelve”)</a:t>
            </a:r>
          </a:p>
          <a:p>
            <a:endParaRPr lang="hu-H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2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D39CDF8-8EA7-4932-B112-B5549C66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hu-HU" sz="3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tanulunk az iskolában Erdélyről?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C49A10-C60E-40F3-BE99-891934CF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hu-HU" sz="240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Római provincia volt </a:t>
            </a:r>
            <a:r>
              <a:rPr lang="hu-HU" sz="240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 u. 106 és 271 között Dacia néven</a:t>
            </a:r>
          </a:p>
          <a:p>
            <a:endParaRPr lang="hu-HU" sz="240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2BC1C0AF-DE9F-4252-A5E3-2EDCA719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r="1" b="4751"/>
          <a:stretch/>
        </p:blipFill>
        <p:spPr>
          <a:xfrm>
            <a:off x="4517227" y="1185038"/>
            <a:ext cx="7492727" cy="53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5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9709F6-819A-4A9B-B299-52B516DA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956BBB-7B91-4BF1-8CC5-4F1F5C3E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331C4F13-3AB4-4BD8-B1A2-76809863E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52D8231F-00FF-4EE0-B405-28CC397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C80BB271-C270-4FB5-B9F1-D81F239E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1BDA5F0C-5FEC-4DA5-A154-3EC7AA69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42B9BC-62E1-4F01-AE2D-4143126B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DC25E7B-C9C3-48DF-8BF6-4CA51553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Erdély a középkorban a Magyar Királyság része</a:t>
            </a:r>
          </a:p>
        </p:txBody>
      </p:sp>
      <p:pic>
        <p:nvPicPr>
          <p:cNvPr id="14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D537EEAD-E6A5-4D54-A9A0-E54442F62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50" y="2254672"/>
            <a:ext cx="7894379" cy="4446008"/>
          </a:xfrm>
        </p:spPr>
      </p:pic>
    </p:spTree>
    <p:extLst>
      <p:ext uri="{BB962C8B-B14F-4D97-AF65-F5344CB8AC3E}">
        <p14:creationId xmlns:p14="http://schemas.microsoft.com/office/powerpoint/2010/main" val="271932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134AE72E-6641-4F15-B385-08BBB7DF1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b="23215"/>
          <a:stretch/>
        </p:blipFill>
        <p:spPr>
          <a:xfrm>
            <a:off x="882503" y="639176"/>
            <a:ext cx="10920354" cy="57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szöveg, régi látható&#10;&#10;Automatikusan generált leírás">
            <a:extLst>
              <a:ext uri="{FF2B5EF4-FFF2-40B4-BE49-F238E27FC236}">
                <a16:creationId xmlns:a16="http://schemas.microsoft.com/office/drawing/2014/main" id="{F5DD37F6-0A6A-4297-A359-A6A795EA4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2393B89-47AB-456B-A79E-99346390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/>
              <a:t>A XV. Sz-ban a leghíresebb erdélyi vajda: Hunyadi János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BB10985D-42D8-BAF8-12A4-B89F934C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7452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35BE79-D74B-4BF1-BE80-4DF4EC19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Mátyás király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 descr="A képen égbolt, épület, kültéri, kő látható&#10;&#10;Automatikusan generált leírás">
            <a:extLst>
              <a:ext uri="{FF2B5EF4-FFF2-40B4-BE49-F238E27FC236}">
                <a16:creationId xmlns:a16="http://schemas.microsoft.com/office/drawing/2014/main" id="{7D8D0865-3D3B-477A-A9DB-CA9DA8148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5" y="2551814"/>
            <a:ext cx="7644301" cy="3941061"/>
          </a:xfrm>
        </p:spPr>
      </p:pic>
      <p:pic>
        <p:nvPicPr>
          <p:cNvPr id="7" name="Kép 6" descr="A képen épület, kültéri, ház, város látható&#10;&#10;Automatikusan generált leírás">
            <a:extLst>
              <a:ext uri="{FF2B5EF4-FFF2-40B4-BE49-F238E27FC236}">
                <a16:creationId xmlns:a16="http://schemas.microsoft.com/office/drawing/2014/main" id="{4989874F-289A-4EF6-9098-8D770DB9F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9" y="3362177"/>
            <a:ext cx="4703516" cy="2997495"/>
          </a:xfrm>
          <a:prstGeom prst="rect">
            <a:avLst/>
          </a:prstGeom>
        </p:spPr>
      </p:pic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09F43EA1-E0A4-415E-B8A0-97E2F7A52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56" y="152400"/>
            <a:ext cx="25241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7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A3D024-C52E-4FB9-AD45-C8CC9BA4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>
                <a:latin typeface="Times New Roman" panose="02020603050405020304" pitchFamily="18" charset="0"/>
                <a:cs typeface="Times New Roman" panose="02020603050405020304" pitchFamily="18" charset="0"/>
              </a:rPr>
              <a:t>Több nemzet- több vallás – vallásszabadság!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9C1715C-ADB6-4D18-9400-F7CBC3565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 b="10292"/>
          <a:stretch/>
        </p:blipFill>
        <p:spPr>
          <a:xfrm>
            <a:off x="523982" y="1564229"/>
            <a:ext cx="10202238" cy="49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AB1866A-6067-4246-98AA-BD60506E3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52" y="0"/>
            <a:ext cx="5944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134</Words>
  <Application>Microsoft Office PowerPoint</Application>
  <PresentationFormat>Szélesvásznú</PresentationFormat>
  <Paragraphs>24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Office-téma</vt:lpstr>
      <vt:lpstr>ERDÉLY</vt:lpstr>
      <vt:lpstr>A csodálatos Erdély!</vt:lpstr>
      <vt:lpstr>Mit tanulunk az iskolában Erdélyről?</vt:lpstr>
      <vt:lpstr>Erdély a középkorban a Magyar Királyság része</vt:lpstr>
      <vt:lpstr>PowerPoint-bemutató</vt:lpstr>
      <vt:lpstr>A XV. Sz-ban a leghíresebb erdélyi vajda: Hunyadi János</vt:lpstr>
      <vt:lpstr>Mátyás király </vt:lpstr>
      <vt:lpstr>Több nemzet- több vallás – vallásszabadság!</vt:lpstr>
      <vt:lpstr>PowerPoint-bemutató</vt:lpstr>
      <vt:lpstr>Az Erdélyi Fejedelemség</vt:lpstr>
      <vt:lpstr>PowerPoint-bemutató</vt:lpstr>
      <vt:lpstr>PowerPoint-bemutató</vt:lpstr>
      <vt:lpstr>Bethlen Gábor</vt:lpstr>
      <vt:lpstr>PowerPoint-bemutató</vt:lpstr>
      <vt:lpstr>Erdély további sorsa</vt:lpstr>
      <vt:lpstr>Trianon</vt:lpstr>
      <vt:lpstr>A második bécsi döntés</vt:lpstr>
      <vt:lpstr>Erdély - Székelyföld ma</vt:lpstr>
      <vt:lpstr>Jó utat kívánok az osztálynak!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</dc:title>
  <dc:creator>Judit Kissné Kepenyes</dc:creator>
  <cp:lastModifiedBy>Judit Kissné Kepenyes</cp:lastModifiedBy>
  <cp:revision>10</cp:revision>
  <dcterms:created xsi:type="dcterms:W3CDTF">2022-03-25T18:47:26Z</dcterms:created>
  <dcterms:modified xsi:type="dcterms:W3CDTF">2022-03-30T20:20:17Z</dcterms:modified>
</cp:coreProperties>
</file>